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82" r:id="rId3"/>
    <p:sldId id="273" r:id="rId4"/>
    <p:sldId id="269" r:id="rId5"/>
    <p:sldId id="279" r:id="rId6"/>
    <p:sldId id="263" r:id="rId7"/>
    <p:sldId id="258" r:id="rId8"/>
    <p:sldId id="262" r:id="rId9"/>
    <p:sldId id="264" r:id="rId10"/>
    <p:sldId id="271" r:id="rId11"/>
    <p:sldId id="272" r:id="rId12"/>
    <p:sldId id="268" r:id="rId13"/>
    <p:sldId id="261" r:id="rId14"/>
    <p:sldId id="265" r:id="rId15"/>
    <p:sldId id="275" r:id="rId16"/>
    <p:sldId id="267" r:id="rId17"/>
    <p:sldId id="259" r:id="rId18"/>
    <p:sldId id="277" r:id="rId19"/>
    <p:sldId id="278"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47" autoAdjust="0"/>
  </p:normalViewPr>
  <p:slideViewPr>
    <p:cSldViewPr>
      <p:cViewPr varScale="1">
        <p:scale>
          <a:sx n="54" d="100"/>
          <a:sy n="54" d="100"/>
        </p:scale>
        <p:origin x="-18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AB2-1780-4A67-950E-1715F2D0E378}" type="datetimeFigureOut">
              <a:rPr lang="en-US" smtClean="0"/>
              <a:t>6/23/2015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B64E0-57BF-476D-97A8-2E8D8B74CF61}" type="slidenum">
              <a:rPr lang="en-US" smtClean="0"/>
              <a:t>‹#›</a:t>
            </a:fld>
            <a:endParaRPr lang="en-US"/>
          </a:p>
        </p:txBody>
      </p:sp>
    </p:spTree>
    <p:extLst>
      <p:ext uri="{BB962C8B-B14F-4D97-AF65-F5344CB8AC3E}">
        <p14:creationId xmlns:p14="http://schemas.microsoft.com/office/powerpoint/2010/main" val="286082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to</a:t>
            </a:r>
            <a:r>
              <a:rPr lang="en-US" baseline="0" dirty="0" smtClean="0"/>
              <a:t> say something on the pictures. </a:t>
            </a:r>
            <a:r>
              <a:rPr lang="en-US" dirty="0" smtClean="0"/>
              <a:t>After learners’ speech </a:t>
            </a:r>
            <a:r>
              <a:rPr lang="en-US" baseline="0" dirty="0" smtClean="0"/>
              <a:t>the teacher will announce the day’s topic.</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4</a:t>
            </a:fld>
            <a:endParaRPr lang="en-US"/>
          </a:p>
        </p:txBody>
      </p:sp>
    </p:spTree>
    <p:extLst>
      <p:ext uri="{BB962C8B-B14F-4D97-AF65-F5344CB8AC3E}">
        <p14:creationId xmlns:p14="http://schemas.microsoft.com/office/powerpoint/2010/main" val="20469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are asked to </a:t>
            </a:r>
            <a:r>
              <a:rPr lang="en-US" dirty="0" err="1" smtClean="0"/>
              <a:t>maake</a:t>
            </a:r>
            <a:r>
              <a:rPr lang="en-US" dirty="0" smtClean="0"/>
              <a:t>  more sentences with when.</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7</a:t>
            </a:fld>
            <a:endParaRPr lang="en-US"/>
          </a:p>
        </p:txBody>
      </p:sp>
    </p:spTree>
    <p:extLst>
      <p:ext uri="{BB962C8B-B14F-4D97-AF65-F5344CB8AC3E}">
        <p14:creationId xmlns:p14="http://schemas.microsoft.com/office/powerpoint/2010/main" val="333212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make more sentences with in addition to.</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8</a:t>
            </a:fld>
            <a:endParaRPr lang="en-US"/>
          </a:p>
        </p:txBody>
      </p:sp>
    </p:spTree>
    <p:extLst>
      <p:ext uri="{BB962C8B-B14F-4D97-AF65-F5344CB8AC3E}">
        <p14:creationId xmlns:p14="http://schemas.microsoft.com/office/powerpoint/2010/main" val="186134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making more sentences using the given linker.</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9</a:t>
            </a:fld>
            <a:endParaRPr lang="en-US"/>
          </a:p>
        </p:txBody>
      </p:sp>
    </p:spTree>
    <p:extLst>
      <p:ext uri="{BB962C8B-B14F-4D97-AF65-F5344CB8AC3E}">
        <p14:creationId xmlns:p14="http://schemas.microsoft.com/office/powerpoint/2010/main" val="155469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making sentence or passage using more dismissal sentence connectors- any way, any </a:t>
            </a:r>
            <a:r>
              <a:rPr lang="en-US" dirty="0" err="1" smtClean="0"/>
              <a:t>how,at</a:t>
            </a:r>
            <a:r>
              <a:rPr lang="en-US" dirty="0" smtClean="0"/>
              <a:t> any rate</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11</a:t>
            </a:fld>
            <a:endParaRPr lang="en-US"/>
          </a:p>
        </p:txBody>
      </p:sp>
    </p:spTree>
    <p:extLst>
      <p:ext uri="{BB962C8B-B14F-4D97-AF65-F5344CB8AC3E}">
        <p14:creationId xmlns:p14="http://schemas.microsoft.com/office/powerpoint/2010/main" val="304619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developing</a:t>
            </a:r>
            <a:r>
              <a:rPr lang="en-US" baseline="0" dirty="0" smtClean="0"/>
              <a:t> a sequence using  the given connectors.</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14</a:t>
            </a:fld>
            <a:endParaRPr lang="en-US"/>
          </a:p>
        </p:txBody>
      </p:sp>
    </p:spTree>
    <p:extLst>
      <p:ext uri="{BB962C8B-B14F-4D97-AF65-F5344CB8AC3E}">
        <p14:creationId xmlns:p14="http://schemas.microsoft.com/office/powerpoint/2010/main" val="206555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making sentences with the given connectors and with  in</a:t>
            </a:r>
            <a:r>
              <a:rPr lang="en-US" baseline="0" dirty="0" smtClean="0"/>
              <a:t> any case, on the contrary  and all the same.</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15</a:t>
            </a:fld>
            <a:endParaRPr lang="en-US"/>
          </a:p>
        </p:txBody>
      </p:sp>
    </p:spTree>
    <p:extLst>
      <p:ext uri="{BB962C8B-B14F-4D97-AF65-F5344CB8AC3E}">
        <p14:creationId xmlns:p14="http://schemas.microsoft.com/office/powerpoint/2010/main" val="272950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16</a:t>
            </a:fld>
            <a:endParaRPr lang="en-US"/>
          </a:p>
        </p:txBody>
      </p:sp>
    </p:spTree>
    <p:extLst>
      <p:ext uri="{BB962C8B-B14F-4D97-AF65-F5344CB8AC3E}">
        <p14:creationId xmlns:p14="http://schemas.microsoft.com/office/powerpoint/2010/main" val="324785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learners will be asked for listening to the text attentively. After that a gap filling task will be given. Like , So , Although, Therefore , and – the answers</a:t>
            </a:r>
            <a:r>
              <a:rPr lang="en-US" baseline="0" dirty="0" smtClean="0"/>
              <a:t> serially. If needed, the teacher may tell them the answers.</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17</a:t>
            </a:fld>
            <a:endParaRPr lang="en-US"/>
          </a:p>
        </p:txBody>
      </p:sp>
    </p:spTree>
    <p:extLst>
      <p:ext uri="{BB962C8B-B14F-4D97-AF65-F5344CB8AC3E}">
        <p14:creationId xmlns:p14="http://schemas.microsoft.com/office/powerpoint/2010/main" val="18315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495800"/>
            <a:ext cx="7086600"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ISMAT ARA MAMATAZ</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ASSISTANT TEACHER(ENGLISH)</a:t>
            </a:r>
          </a:p>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DHANMONDI GOVT.BOYS’HIGH SCHOOL</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DHAKA</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5511157" y="990600"/>
            <a:ext cx="11288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descr="J:\images\photo1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57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14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87" y="2060275"/>
            <a:ext cx="2133439" cy="183270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987" y="2060275"/>
            <a:ext cx="1953719"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7" name="Picture 5" descr="http://pad3.whstatic.com/images/thumb/f/f2/Make-Indian-Milk-Tea-Step-1.jpg/670px-Make-Indian-Milk-Tea-Ste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296" y="2060275"/>
            <a:ext cx="1997355"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968" y="4390053"/>
            <a:ext cx="2278207" cy="21589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845" y="2060275"/>
            <a:ext cx="1965976"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82" name="Picture 10" descr="Image result for adding milk to t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394275"/>
            <a:ext cx="2466975" cy="21825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4394275"/>
            <a:ext cx="2286000" cy="213528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rot="10800000" flipV="1">
            <a:off x="52012" y="-21953"/>
            <a:ext cx="9039827"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Discuss the pictures in pairs . Then develop a paragraph using the  given clues.</a:t>
            </a:r>
          </a:p>
          <a:p>
            <a:r>
              <a:rPr lang="en-US" sz="2800" b="1" dirty="0">
                <a:latin typeface="Times New Roman" pitchFamily="18" charset="0"/>
                <a:cs typeface="Times New Roman" pitchFamily="18" charset="0"/>
              </a:rPr>
              <a:t>Clues: At first, Then, After that,</a:t>
            </a:r>
          </a:p>
          <a:p>
            <a:r>
              <a:rPr lang="en-US" sz="2800" b="1" dirty="0">
                <a:latin typeface="Times New Roman" pitchFamily="18" charset="0"/>
                <a:cs typeface="Times New Roman" pitchFamily="18" charset="0"/>
              </a:rPr>
              <a:t>Next, Afterward, later ,Finally</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48228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9099" y="2895559"/>
            <a:ext cx="6184901" cy="1384995"/>
          </a:xfrm>
          <a:prstGeom prst="rect">
            <a:avLst/>
          </a:prstGeom>
        </p:spPr>
        <p:txBody>
          <a:bodyPr wrap="square">
            <a:spAutoFit/>
          </a:bodyPr>
          <a:lstStyle/>
          <a:p>
            <a:r>
              <a:rPr lang="en-US" sz="2800" i="1" dirty="0" smtClean="0">
                <a:latin typeface="Times New Roman" pitchFamily="18" charset="0"/>
                <a:cs typeface="Times New Roman" pitchFamily="18" charset="0"/>
              </a:rPr>
              <a:t>I </a:t>
            </a:r>
            <a:r>
              <a:rPr lang="en-US" sz="2800" i="1" dirty="0">
                <a:latin typeface="Times New Roman" pitchFamily="18" charset="0"/>
                <a:cs typeface="Times New Roman" pitchFamily="18" charset="0"/>
              </a:rPr>
              <a:t>couldn’t get my head around the Passive Voice. </a:t>
            </a:r>
            <a:r>
              <a:rPr lang="en-US" sz="2800" b="1" i="1" u="sng" dirty="0">
                <a:solidFill>
                  <a:srgbClr val="FF0000"/>
                </a:solidFill>
                <a:latin typeface="Times New Roman" pitchFamily="18" charset="0"/>
                <a:cs typeface="Times New Roman" pitchFamily="18" charset="0"/>
              </a:rPr>
              <a:t>Anyway, </a:t>
            </a:r>
            <a:r>
              <a:rPr lang="en-US" sz="2800" i="1" dirty="0">
                <a:latin typeface="Times New Roman" pitchFamily="18" charset="0"/>
                <a:cs typeface="Times New Roman" pitchFamily="18" charset="0"/>
              </a:rPr>
              <a:t>I don’t think it’s important to use it all the time. </a:t>
            </a:r>
            <a:endParaRPr lang="en-US" sz="2800" dirty="0">
              <a:latin typeface="Times New Roman" pitchFamily="18" charset="0"/>
              <a:cs typeface="Times New Roman" pitchFamily="18" charset="0"/>
            </a:endParaRPr>
          </a:p>
        </p:txBody>
      </p:sp>
      <p:pic>
        <p:nvPicPr>
          <p:cNvPr id="5122" name="Picture 2" descr="D:\17 April MUJIBNAGAR DIBOS 2015\photo17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698" y="1101531"/>
            <a:ext cx="2819401" cy="497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88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4724400"/>
            <a:ext cx="7391400" cy="187743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Nitol</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was in so much </a:t>
            </a:r>
            <a:r>
              <a:rPr lang="en-US" sz="2800" dirty="0" smtClean="0">
                <a:latin typeface="Times New Roman" pitchFamily="18" charset="0"/>
                <a:cs typeface="Times New Roman" pitchFamily="18" charset="0"/>
              </a:rPr>
              <a:t>pain . He  </a:t>
            </a:r>
            <a:r>
              <a:rPr lang="en-US" sz="2800" dirty="0">
                <a:latin typeface="Times New Roman" pitchFamily="18" charset="0"/>
                <a:cs typeface="Times New Roman" pitchFamily="18" charset="0"/>
              </a:rPr>
              <a:t>didn’t want to get up in the </a:t>
            </a:r>
            <a:r>
              <a:rPr lang="en-US" sz="2800" dirty="0" smtClean="0">
                <a:latin typeface="Times New Roman" pitchFamily="18" charset="0"/>
                <a:cs typeface="Times New Roman" pitchFamily="18" charset="0"/>
              </a:rPr>
              <a:t>morning to go to school.</a:t>
            </a:r>
            <a:r>
              <a:rPr lang="en-US" sz="2800" b="1" u="sng" dirty="0" smtClean="0">
                <a:solidFill>
                  <a:srgbClr val="FF0000"/>
                </a:solidFill>
                <a:latin typeface="Times New Roman" pitchFamily="18" charset="0"/>
                <a:cs typeface="Times New Roman" pitchFamily="18" charset="0"/>
              </a:rPr>
              <a:t> Nevertheless, </a:t>
            </a:r>
            <a:r>
              <a:rPr lang="en-US" sz="2800" dirty="0" smtClean="0">
                <a:latin typeface="Times New Roman" pitchFamily="18" charset="0"/>
                <a:cs typeface="Times New Roman" pitchFamily="18" charset="0"/>
              </a:rPr>
              <a:t>now he is ready to go </a:t>
            </a:r>
            <a:r>
              <a:rPr lang="en-US" sz="2800" dirty="0">
                <a:latin typeface="Times New Roman" pitchFamily="18" charset="0"/>
                <a:cs typeface="Times New Roman" pitchFamily="18" charset="0"/>
              </a:rPr>
              <a:t>to football practice as usual</a:t>
            </a:r>
            <a:r>
              <a:rPr lang="en-US" sz="3200" dirty="0">
                <a:latin typeface="Times New Roman" pitchFamily="18" charset="0"/>
                <a:cs typeface="Times New Roman"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29937"/>
            <a:ext cx="3810000" cy="4470400"/>
          </a:xfrm>
          <a:prstGeom prst="rect">
            <a:avLst/>
          </a:prstGeom>
        </p:spPr>
      </p:pic>
    </p:spTree>
    <p:extLst>
      <p:ext uri="{BB962C8B-B14F-4D97-AF65-F5344CB8AC3E}">
        <p14:creationId xmlns:p14="http://schemas.microsoft.com/office/powerpoint/2010/main" val="3504479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00600"/>
            <a:ext cx="7775859"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Yesterday I appeared at a sudden class </a:t>
            </a:r>
            <a:r>
              <a:rPr lang="en-US" sz="2800" b="1" dirty="0" err="1" smtClean="0">
                <a:latin typeface="Times New Roman" pitchFamily="18" charset="0"/>
                <a:cs typeface="Times New Roman" pitchFamily="18" charset="0"/>
              </a:rPr>
              <a:t>test.The</a:t>
            </a:r>
            <a:r>
              <a:rPr lang="en-US" sz="2800" b="1" dirty="0" smtClean="0">
                <a:latin typeface="Times New Roman" pitchFamily="18" charset="0"/>
                <a:cs typeface="Times New Roman" pitchFamily="18" charset="0"/>
              </a:rPr>
              <a:t> test was ridiculously easy ! I didn’t even study , </a:t>
            </a:r>
          </a:p>
          <a:p>
            <a:r>
              <a:rPr lang="en-US" sz="2800" b="1" u="sng" dirty="0" smtClean="0">
                <a:solidFill>
                  <a:srgbClr val="C00000"/>
                </a:solidFill>
                <a:latin typeface="Times New Roman" pitchFamily="18" charset="0"/>
                <a:cs typeface="Times New Roman" pitchFamily="18" charset="0"/>
              </a:rPr>
              <a:t>but</a:t>
            </a:r>
            <a:r>
              <a:rPr lang="en-US" sz="2800" b="1" dirty="0" smtClean="0">
                <a:latin typeface="Times New Roman" pitchFamily="18" charset="0"/>
                <a:cs typeface="Times New Roman" pitchFamily="18" charset="0"/>
              </a:rPr>
              <a:t> I  will get a high score.</a:t>
            </a:r>
            <a:endParaRPr lang="en-US" sz="2800" b="1" dirty="0">
              <a:latin typeface="Times New Roman" pitchFamily="18" charset="0"/>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04" t="16560" r="74680" b="62623"/>
          <a:stretch/>
        </p:blipFill>
        <p:spPr>
          <a:xfrm>
            <a:off x="1637526" y="533400"/>
            <a:ext cx="5723467" cy="4006516"/>
          </a:xfrm>
          <a:prstGeom prst="rect">
            <a:avLst/>
          </a:prstGeom>
        </p:spPr>
      </p:pic>
    </p:spTree>
    <p:extLst>
      <p:ext uri="{BB962C8B-B14F-4D97-AF65-F5344CB8AC3E}">
        <p14:creationId xmlns:p14="http://schemas.microsoft.com/office/powerpoint/2010/main" val="3698839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busy-cartoon-bees-honey-5284606.jpg"/>
          <p:cNvPicPr>
            <a:picLocks noChangeAspect="1" noChangeArrowheads="1"/>
          </p:cNvPicPr>
          <p:nvPr/>
        </p:nvPicPr>
        <p:blipFill rotWithShape="1">
          <a:blip r:embed="rId3">
            <a:extLst>
              <a:ext uri="{28A0092B-C50C-407E-A947-70E740481C1C}">
                <a14:useLocalDpi xmlns:a14="http://schemas.microsoft.com/office/drawing/2010/main" val="0"/>
              </a:ext>
            </a:extLst>
          </a:blip>
          <a:srcRect b="12503"/>
          <a:stretch/>
        </p:blipFill>
        <p:spPr bwMode="auto">
          <a:xfrm>
            <a:off x="0" y="0"/>
            <a:ext cx="91355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283200"/>
            <a:ext cx="6197594" cy="830997"/>
          </a:xfrm>
          <a:prstGeom prst="rect">
            <a:avLst/>
          </a:prstGeom>
          <a:noFill/>
        </p:spPr>
        <p:txBody>
          <a:bodyPr wrap="none" rtlCol="0">
            <a:spAutoFit/>
          </a:bodyPr>
          <a:lstStyle/>
          <a:p>
            <a:r>
              <a:rPr lang="en-US" sz="2400" b="1" u="sng" dirty="0" smtClean="0">
                <a:solidFill>
                  <a:schemeClr val="accent6">
                    <a:lumMod val="75000"/>
                  </a:schemeClr>
                </a:solidFill>
                <a:latin typeface="Times New Roman" pitchFamily="18" charset="0"/>
                <a:cs typeface="Times New Roman" pitchFamily="18" charset="0"/>
              </a:rPr>
              <a:t>At first  </a:t>
            </a:r>
            <a:r>
              <a:rPr lang="en-US" sz="2400" b="1" dirty="0" smtClean="0">
                <a:latin typeface="Times New Roman" pitchFamily="18" charset="0"/>
                <a:cs typeface="Times New Roman" pitchFamily="18" charset="0"/>
              </a:rPr>
              <a:t>The bees collect honey  from flowers. </a:t>
            </a:r>
          </a:p>
          <a:p>
            <a:r>
              <a:rPr lang="en-US" sz="2400" b="1" u="sng" dirty="0" smtClean="0">
                <a:solidFill>
                  <a:schemeClr val="accent6">
                    <a:lumMod val="75000"/>
                  </a:schemeClr>
                </a:solidFill>
                <a:latin typeface="Times New Roman" pitchFamily="18" charset="0"/>
                <a:cs typeface="Times New Roman" pitchFamily="18" charset="0"/>
              </a:rPr>
              <a:t>After that </a:t>
            </a:r>
            <a:r>
              <a:rPr lang="en-US" sz="2400" b="1" dirty="0" smtClean="0">
                <a:latin typeface="Times New Roman" pitchFamily="18" charset="0"/>
                <a:cs typeface="Times New Roman" pitchFamily="18" charset="0"/>
              </a:rPr>
              <a:t>they  store them in the beehive.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38219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05400"/>
            <a:ext cx="8001000" cy="1384995"/>
          </a:xfrm>
          <a:prstGeom prst="rect">
            <a:avLst/>
          </a:prstGeom>
        </p:spPr>
        <p:txBody>
          <a:bodyPr wrap="square">
            <a:spAutoFit/>
          </a:bodyPr>
          <a:lstStyle/>
          <a:p>
            <a:r>
              <a:rPr lang="en-US" sz="2800" dirty="0" smtClean="0">
                <a:latin typeface="Times New Roman" pitchFamily="18" charset="0"/>
                <a:cs typeface="Times New Roman" pitchFamily="18" charset="0"/>
              </a:rPr>
              <a:t>Mr. </a:t>
            </a:r>
            <a:r>
              <a:rPr lang="en-US" sz="2800" dirty="0" err="1" smtClean="0">
                <a:latin typeface="Times New Roman" pitchFamily="18" charset="0"/>
                <a:cs typeface="Times New Roman" pitchFamily="18" charset="0"/>
              </a:rPr>
              <a:t>Hasan</a:t>
            </a:r>
            <a:r>
              <a:rPr lang="en-US" sz="2800" dirty="0" smtClean="0">
                <a:latin typeface="Times New Roman" pitchFamily="18" charset="0"/>
                <a:cs typeface="Times New Roman" pitchFamily="18" charset="0"/>
              </a:rPr>
              <a:t> didn’t </a:t>
            </a:r>
            <a:r>
              <a:rPr lang="en-US" sz="2800" dirty="0">
                <a:latin typeface="Times New Roman" pitchFamily="18" charset="0"/>
                <a:cs typeface="Times New Roman" pitchFamily="18" charset="0"/>
              </a:rPr>
              <a:t>want to take a side in the argument. </a:t>
            </a:r>
            <a:r>
              <a:rPr lang="en-US" sz="2800" b="1" u="sng" dirty="0">
                <a:solidFill>
                  <a:schemeClr val="accent6">
                    <a:lumMod val="75000"/>
                  </a:schemeClr>
                </a:solidFill>
                <a:latin typeface="Times New Roman" pitchFamily="18" charset="0"/>
                <a:cs typeface="Times New Roman" pitchFamily="18" charset="0"/>
              </a:rPr>
              <a:t>Instead, </a:t>
            </a:r>
            <a:r>
              <a:rPr lang="en-US" sz="2800" dirty="0" smtClean="0">
                <a:latin typeface="Times New Roman" pitchFamily="18" charset="0"/>
                <a:cs typeface="Times New Roman" pitchFamily="18" charset="0"/>
              </a:rPr>
              <a:t>he </a:t>
            </a:r>
            <a:r>
              <a:rPr lang="en-US" sz="2800" dirty="0">
                <a:latin typeface="Times New Roman" pitchFamily="18" charset="0"/>
                <a:cs typeface="Times New Roman" pitchFamily="18" charset="0"/>
              </a:rPr>
              <a:t>put </a:t>
            </a:r>
            <a:r>
              <a:rPr lang="en-US" sz="2800" dirty="0" smtClean="0">
                <a:latin typeface="Times New Roman" pitchFamily="18" charset="0"/>
                <a:cs typeface="Times New Roman" pitchFamily="18" charset="0"/>
              </a:rPr>
              <a:t>his </a:t>
            </a:r>
            <a:r>
              <a:rPr lang="en-US" sz="2800" dirty="0">
                <a:latin typeface="Times New Roman" pitchFamily="18" charset="0"/>
                <a:cs typeface="Times New Roman" pitchFamily="18" charset="0"/>
              </a:rPr>
              <a:t>headphones on and listened to some smooth </a:t>
            </a:r>
            <a:r>
              <a:rPr lang="en-US" sz="2800" dirty="0" err="1" smtClean="0">
                <a:latin typeface="Times New Roman" pitchFamily="18" charset="0"/>
                <a:cs typeface="Times New Roman" pitchFamily="18" charset="0"/>
              </a:rPr>
              <a:t>Rabindra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Sangeets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194" name="Picture 2" descr="J:\images\photo1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0" y="381000"/>
            <a:ext cx="4876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65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417141"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At a glance Sentence Connectors:</a:t>
            </a:r>
            <a:endParaRPr lang="en-US" sz="3600" dirty="0">
              <a:latin typeface="Times New Roman" pitchFamily="18" charset="0"/>
              <a:cs typeface="Times New Roman" pitchFamily="18" charset="0"/>
            </a:endParaRPr>
          </a:p>
        </p:txBody>
      </p:sp>
      <p:sp>
        <p:nvSpPr>
          <p:cNvPr id="3" name="Rectangle 2"/>
          <p:cNvSpPr/>
          <p:nvPr/>
        </p:nvSpPr>
        <p:spPr>
          <a:xfrm>
            <a:off x="304800" y="1219200"/>
            <a:ext cx="7086600" cy="4401205"/>
          </a:xfrm>
          <a:prstGeom prst="rect">
            <a:avLst/>
          </a:prstGeom>
        </p:spPr>
        <p:txBody>
          <a:bodyPr wrap="square">
            <a:spAutoFit/>
          </a:bodyPr>
          <a:lstStyle/>
          <a:p>
            <a:r>
              <a:rPr lang="en-US" sz="2800" dirty="0" smtClean="0">
                <a:latin typeface="Times New Roman" pitchFamily="18" charset="0"/>
                <a:cs typeface="Times New Roman" pitchFamily="18" charset="0"/>
              </a:rPr>
              <a:t>‘Connectors</a:t>
            </a:r>
            <a:r>
              <a:rPr lang="en-US" sz="2800" dirty="0">
                <a:latin typeface="Times New Roman" pitchFamily="18" charset="0"/>
                <a:cs typeface="Times New Roman" pitchFamily="18" charset="0"/>
              </a:rPr>
              <a:t>’ are used to link large groups of words: phrases and sentences. You can also use them to connect paragraphs to give them coherence.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Sentence </a:t>
            </a:r>
            <a:r>
              <a:rPr lang="en-US" sz="2800" dirty="0">
                <a:latin typeface="Times New Roman" pitchFamily="18" charset="0"/>
                <a:cs typeface="Times New Roman" pitchFamily="18" charset="0"/>
              </a:rPr>
              <a:t>connectors are usually placed at the beginning of a sentence and may be categorized as follows</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Contrast, Similarity, Result, Sequence, Dismissal and order of Importance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64672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441" y="179918"/>
            <a:ext cx="4800600" cy="2700338"/>
          </a:xfrm>
          <a:prstGeom prst="rect">
            <a:avLst/>
          </a:prstGeom>
        </p:spPr>
      </p:pic>
      <p:sp>
        <p:nvSpPr>
          <p:cNvPr id="3" name="TextBox 2"/>
          <p:cNvSpPr txBox="1"/>
          <p:nvPr/>
        </p:nvSpPr>
        <p:spPr>
          <a:xfrm>
            <a:off x="321733" y="2880256"/>
            <a:ext cx="8813800" cy="378565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The government has taken steps to make our country Digital. a)…. every other sectors , education sector is going forward using ICT. In the institutions we are taking classes in the multimedia classrooms . b)…we, the teachers have to make  digital contents for this purpose. c)…. most of the teachers have given training on making digital contents, all of them can not develop contents due to various types of barriers. d)…..considering all sides and facilities  to fulfill this increasing  demand of getting ready </a:t>
            </a:r>
            <a:r>
              <a:rPr lang="en-US" sz="2400" b="1" dirty="0">
                <a:latin typeface="Times New Roman" pitchFamily="18" charset="0"/>
                <a:cs typeface="Times New Roman" pitchFamily="18" charset="0"/>
              </a:rPr>
              <a:t>made </a:t>
            </a:r>
            <a:r>
              <a:rPr lang="en-US" sz="2400" b="1" dirty="0" smtClean="0">
                <a:latin typeface="Times New Roman" pitchFamily="18" charset="0"/>
                <a:cs typeface="Times New Roman" pitchFamily="18" charset="0"/>
              </a:rPr>
              <a:t>contents, a </a:t>
            </a:r>
            <a:r>
              <a:rPr lang="en-US" sz="2400" b="1" dirty="0">
                <a:latin typeface="Times New Roman" pitchFamily="18" charset="0"/>
                <a:cs typeface="Times New Roman" pitchFamily="18" charset="0"/>
              </a:rPr>
              <a:t>group of model </a:t>
            </a:r>
            <a:r>
              <a:rPr lang="en-US" sz="2400" b="1" dirty="0" smtClean="0">
                <a:latin typeface="Times New Roman" pitchFamily="18" charset="0"/>
                <a:cs typeface="Times New Roman" pitchFamily="18" charset="0"/>
              </a:rPr>
              <a:t>content developers </a:t>
            </a:r>
            <a:r>
              <a:rPr lang="en-US" sz="2400" b="1" dirty="0">
                <a:latin typeface="Times New Roman" pitchFamily="18" charset="0"/>
                <a:cs typeface="Times New Roman" pitchFamily="18" charset="0"/>
              </a:rPr>
              <a:t>has been selected </a:t>
            </a:r>
            <a:r>
              <a:rPr lang="en-US" sz="2400" b="1" dirty="0" smtClean="0">
                <a:latin typeface="Times New Roman" pitchFamily="18" charset="0"/>
                <a:cs typeface="Times New Roman" pitchFamily="18" charset="0"/>
              </a:rPr>
              <a:t>by A2i . e)….. A2i </a:t>
            </a:r>
            <a:r>
              <a:rPr lang="en-US" sz="2400" b="1" dirty="0">
                <a:latin typeface="Times New Roman" pitchFamily="18" charset="0"/>
                <a:cs typeface="Times New Roman" pitchFamily="18" charset="0"/>
              </a:rPr>
              <a:t>is doing </a:t>
            </a:r>
            <a:r>
              <a:rPr lang="en-US" sz="2400" b="1" dirty="0" smtClean="0">
                <a:latin typeface="Times New Roman" pitchFamily="18" charset="0"/>
                <a:cs typeface="Times New Roman" pitchFamily="18" charset="0"/>
              </a:rPr>
              <a:t>this job </a:t>
            </a:r>
            <a:r>
              <a:rPr lang="en-US" sz="2400" b="1" dirty="0">
                <a:latin typeface="Times New Roman" pitchFamily="18" charset="0"/>
                <a:cs typeface="Times New Roman" pitchFamily="18" charset="0"/>
              </a:rPr>
              <a:t>very successfully</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158" y="685800"/>
            <a:ext cx="609600" cy="609600"/>
          </a:xfrm>
          <a:prstGeom prst="rect">
            <a:avLst/>
          </a:prstGeom>
        </p:spPr>
      </p:pic>
      <p:sp>
        <p:nvSpPr>
          <p:cNvPr id="4" name="TextBox 3"/>
          <p:cNvSpPr txBox="1"/>
          <p:nvPr/>
        </p:nvSpPr>
        <p:spPr>
          <a:xfrm>
            <a:off x="427232" y="316468"/>
            <a:ext cx="750526" cy="369332"/>
          </a:xfrm>
          <a:prstGeom prst="rect">
            <a:avLst/>
          </a:prstGeom>
          <a:noFill/>
        </p:spPr>
        <p:txBody>
          <a:bodyPr wrap="none" rtlCol="0">
            <a:spAutoFit/>
          </a:bodyPr>
          <a:lstStyle/>
          <a:p>
            <a:r>
              <a:rPr lang="en-US" b="1" dirty="0" smtClean="0"/>
              <a:t>Audio</a:t>
            </a:r>
            <a:endParaRPr lang="en-US" b="1" dirty="0"/>
          </a:p>
        </p:txBody>
      </p:sp>
    </p:spTree>
    <p:extLst>
      <p:ext uri="{BB962C8B-B14F-4D97-AF65-F5344CB8AC3E}">
        <p14:creationId xmlns:p14="http://schemas.microsoft.com/office/powerpoint/2010/main" val="253550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1258" fill="hold"/>
                                        <p:tgtEl>
                                          <p:spTgt spid="8"/>
                                        </p:tgtEl>
                                      </p:cBhvr>
                                    </p:cmd>
                                  </p:childTnLst>
                                </p:cTn>
                              </p:par>
                            </p:childTnLst>
                          </p:cTn>
                        </p:par>
                      </p:childTnLst>
                    </p:cTn>
                  </p:par>
                </p:childTnLst>
              </p:cTn>
              <p:nextCondLst>
                <p:cond evt="onClick" delay="0">
                  <p:tgtEl>
                    <p:spTgt spid="8"/>
                  </p:tgtEl>
                </p:cond>
              </p:nextCondLst>
            </p:seq>
            <p:audio>
              <p:cMediaNode vol="100000">
                <p:cTn id="22"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8275" y="685800"/>
            <a:ext cx="404745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WORK</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676400" y="4019729"/>
            <a:ext cx="6160854" cy="1200329"/>
          </a:xfrm>
          <a:prstGeom prst="rect">
            <a:avLst/>
          </a:prstGeom>
          <a:noFill/>
        </p:spPr>
        <p:txBody>
          <a:bodyPr wrap="none" rtlCol="0">
            <a:spAutoFit/>
          </a:bodyPr>
          <a:lstStyle/>
          <a:p>
            <a:r>
              <a:rPr lang="en-US" sz="3600" dirty="0" smtClean="0">
                <a:latin typeface="Times New Roman" pitchFamily="18" charset="0"/>
                <a:cs typeface="Times New Roman" pitchFamily="18" charset="0"/>
              </a:rPr>
              <a:t>Write a paragraph on  </a:t>
            </a:r>
          </a:p>
          <a:p>
            <a:r>
              <a:rPr lang="en-US" sz="3600" dirty="0" smtClean="0">
                <a:latin typeface="Times New Roman" pitchFamily="18" charset="0"/>
                <a:cs typeface="Times New Roman" pitchFamily="18" charset="0"/>
              </a:rPr>
              <a:t>“How to open a Bank </a:t>
            </a: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ccount.”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307679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4" y="685800"/>
            <a:ext cx="7902525" cy="5295506"/>
          </a:xfrm>
          <a:prstGeom prst="rect">
            <a:avLst/>
          </a:prstGeom>
        </p:spPr>
      </p:pic>
      <p:sp>
        <p:nvSpPr>
          <p:cNvPr id="4" name="Rectangle 3"/>
          <p:cNvSpPr/>
          <p:nvPr/>
        </p:nvSpPr>
        <p:spPr>
          <a:xfrm>
            <a:off x="1653465" y="2871888"/>
            <a:ext cx="580190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So Much</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2165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384182"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425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985749"/>
            <a:ext cx="7772400" cy="461665"/>
          </a:xfrm>
          <a:prstGeom prst="rect">
            <a:avLst/>
          </a:prstGeom>
          <a:noFill/>
          <a:ln>
            <a:solidFill>
              <a:schemeClr val="tx1"/>
            </a:solidFill>
          </a:ln>
        </p:spPr>
        <p:txBody>
          <a:bodyPr wrap="square" rtlCol="0">
            <a:spAutoFit/>
          </a:bodyPr>
          <a:lstStyle/>
          <a:p>
            <a:pPr algn="ctr"/>
            <a:r>
              <a:rPr lang="en-US" sz="2400" b="1" dirty="0" err="1" smtClean="0">
                <a:solidFill>
                  <a:srgbClr val="003399"/>
                </a:solidFill>
                <a:latin typeface="Book Antiqua" pitchFamily="18" charset="0"/>
                <a:cs typeface="Nikosh" pitchFamily="2" charset="0"/>
              </a:rPr>
              <a:t>MoE</a:t>
            </a:r>
            <a:r>
              <a:rPr lang="en-US" sz="2400" b="1" dirty="0" smtClean="0">
                <a:solidFill>
                  <a:srgbClr val="003399"/>
                </a:solidFill>
                <a:latin typeface="Book Antiqua" pitchFamily="18" charset="0"/>
                <a:cs typeface="Nikosh" pitchFamily="2" charset="0"/>
              </a:rPr>
              <a:t>, DSHE, NCTB &amp; A2I respective officials</a:t>
            </a:r>
          </a:p>
        </p:txBody>
      </p:sp>
      <p:sp>
        <p:nvSpPr>
          <p:cNvPr id="3" name="Rectangle 2"/>
          <p:cNvSpPr/>
          <p:nvPr/>
        </p:nvSpPr>
        <p:spPr>
          <a:xfrm>
            <a:off x="1004248" y="609600"/>
            <a:ext cx="6858000" cy="92333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Acknowledgement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685800" y="2667000"/>
            <a:ext cx="7772400" cy="3970318"/>
          </a:xfrm>
          <a:prstGeom prst="rect">
            <a:avLst/>
          </a:prstGeom>
          <a:noFill/>
          <a:ln>
            <a:solidFill>
              <a:schemeClr val="tx1"/>
            </a:solidFill>
          </a:ln>
        </p:spPr>
        <p:txBody>
          <a:bodyPr wrap="square" rtlCol="0">
            <a:spAutoFit/>
          </a:bodyPr>
          <a:lstStyle/>
          <a:p>
            <a:pPr algn="just"/>
            <a:r>
              <a:rPr lang="en-US" sz="2800" b="1" dirty="0" smtClean="0">
                <a:solidFill>
                  <a:srgbClr val="003399"/>
                </a:solidFill>
                <a:latin typeface="Book Antiqua" pitchFamily="18" charset="0"/>
                <a:cs typeface="Nikosh" pitchFamily="2" charset="0"/>
              </a:rPr>
              <a:t>And the editors panel: </a:t>
            </a:r>
          </a:p>
          <a:p>
            <a:pPr algn="just"/>
            <a:r>
              <a:rPr lang="en-US" sz="2800" b="1" dirty="0" smtClean="0">
                <a:solidFill>
                  <a:srgbClr val="003399"/>
                </a:solidFill>
                <a:latin typeface="Book Antiqua" pitchFamily="18" charset="0"/>
                <a:cs typeface="Nikosh" pitchFamily="2" charset="0"/>
              </a:rPr>
              <a:t>Mr. </a:t>
            </a:r>
            <a:r>
              <a:rPr lang="en-US" sz="2800" b="1" dirty="0" err="1" smtClean="0">
                <a:solidFill>
                  <a:srgbClr val="003399"/>
                </a:solidFill>
                <a:latin typeface="Book Antiqua" pitchFamily="18" charset="0"/>
                <a:cs typeface="Nikosh" pitchFamily="2" charset="0"/>
              </a:rPr>
              <a:t>Ranjit</a:t>
            </a:r>
            <a:r>
              <a:rPr lang="en-US" sz="2800" b="1" dirty="0" smtClean="0">
                <a:solidFill>
                  <a:srgbClr val="003399"/>
                </a:solidFill>
                <a:latin typeface="Book Antiqua" pitchFamily="18" charset="0"/>
                <a:cs typeface="Nikosh" pitchFamily="2" charset="0"/>
              </a:rPr>
              <a:t> </a:t>
            </a:r>
            <a:r>
              <a:rPr lang="en-US" sz="2800" b="1" dirty="0" err="1">
                <a:solidFill>
                  <a:srgbClr val="003399"/>
                </a:solidFill>
                <a:latin typeface="Book Antiqua" pitchFamily="18" charset="0"/>
                <a:cs typeface="Nikosh" pitchFamily="2" charset="0"/>
              </a:rPr>
              <a:t>Poddar</a:t>
            </a:r>
            <a:r>
              <a:rPr lang="en-US" sz="2800" b="1" dirty="0">
                <a:solidFill>
                  <a:srgbClr val="003399"/>
                </a:solidFill>
                <a:latin typeface="Book Antiqua" pitchFamily="18" charset="0"/>
                <a:cs typeface="Nikosh" pitchFamily="2" charset="0"/>
              </a:rPr>
              <a:t>, Associate </a:t>
            </a:r>
            <a:r>
              <a:rPr lang="en-US" sz="2800" b="1" dirty="0" smtClean="0">
                <a:solidFill>
                  <a:srgbClr val="003399"/>
                </a:solidFill>
                <a:latin typeface="Book Antiqua" pitchFamily="18" charset="0"/>
                <a:cs typeface="Nikosh" pitchFamily="2" charset="0"/>
              </a:rPr>
              <a:t>Prof, TTC</a:t>
            </a:r>
            <a:r>
              <a:rPr lang="en-US" sz="2800" b="1" dirty="0">
                <a:solidFill>
                  <a:srgbClr val="003399"/>
                </a:solidFill>
                <a:latin typeface="Book Antiqua" pitchFamily="18" charset="0"/>
                <a:cs typeface="Nikosh" pitchFamily="2" charset="0"/>
              </a:rPr>
              <a:t>, </a:t>
            </a:r>
            <a:r>
              <a:rPr lang="en-US" sz="2800" b="1" dirty="0" smtClean="0">
                <a:solidFill>
                  <a:srgbClr val="003399"/>
                </a:solidFill>
                <a:latin typeface="Book Antiqua" pitchFamily="18" charset="0"/>
                <a:cs typeface="Nikosh" pitchFamily="2" charset="0"/>
              </a:rPr>
              <a:t>Dhaka,</a:t>
            </a:r>
          </a:p>
          <a:p>
            <a:pPr algn="just"/>
            <a:r>
              <a:rPr lang="en-US" sz="2800" b="1" dirty="0" smtClean="0">
                <a:solidFill>
                  <a:srgbClr val="003399"/>
                </a:solidFill>
                <a:latin typeface="Book Antiqua" pitchFamily="18" charset="0"/>
                <a:cs typeface="Nikosh" pitchFamily="2" charset="0"/>
              </a:rPr>
              <a:t>Mr. Md</a:t>
            </a:r>
            <a:r>
              <a:rPr lang="en-US" sz="2800" b="1" dirty="0">
                <a:solidFill>
                  <a:srgbClr val="003399"/>
                </a:solidFill>
                <a:latin typeface="Book Antiqua" pitchFamily="18" charset="0"/>
                <a:cs typeface="Nikosh" pitchFamily="2" charset="0"/>
              </a:rPr>
              <a:t>. Jahangir </a:t>
            </a:r>
            <a:r>
              <a:rPr lang="en-US" sz="2800" b="1" dirty="0" err="1">
                <a:solidFill>
                  <a:srgbClr val="003399"/>
                </a:solidFill>
                <a:latin typeface="Book Antiqua" pitchFamily="18" charset="0"/>
                <a:cs typeface="Nikosh" pitchFamily="2" charset="0"/>
              </a:rPr>
              <a:t>Hasan</a:t>
            </a:r>
            <a:r>
              <a:rPr lang="en-US" sz="2800" b="1" dirty="0">
                <a:solidFill>
                  <a:srgbClr val="003399"/>
                </a:solidFill>
                <a:latin typeface="Book Antiqua" pitchFamily="18" charset="0"/>
                <a:cs typeface="Nikosh" pitchFamily="2" charset="0"/>
              </a:rPr>
              <a:t>, </a:t>
            </a:r>
            <a:r>
              <a:rPr lang="en-US" sz="2800" b="1" dirty="0" smtClean="0">
                <a:solidFill>
                  <a:srgbClr val="003399"/>
                </a:solidFill>
                <a:latin typeface="Book Antiqua" pitchFamily="18" charset="0"/>
                <a:cs typeface="Nikosh" pitchFamily="2" charset="0"/>
              </a:rPr>
              <a:t>Asst. Prof,  </a:t>
            </a:r>
            <a:r>
              <a:rPr lang="en-US" sz="2800" b="1" dirty="0">
                <a:solidFill>
                  <a:srgbClr val="003399"/>
                </a:solidFill>
                <a:latin typeface="Book Antiqua" pitchFamily="18" charset="0"/>
                <a:cs typeface="Nikosh" pitchFamily="2" charset="0"/>
              </a:rPr>
              <a:t>TTC, </a:t>
            </a:r>
            <a:r>
              <a:rPr lang="en-US" sz="2800" b="1" dirty="0" err="1">
                <a:solidFill>
                  <a:srgbClr val="003399"/>
                </a:solidFill>
                <a:latin typeface="Book Antiqua" pitchFamily="18" charset="0"/>
                <a:cs typeface="Nikosh" pitchFamily="2" charset="0"/>
              </a:rPr>
              <a:t>Rangpur</a:t>
            </a:r>
            <a:r>
              <a:rPr lang="en-US" sz="2800" b="1" dirty="0">
                <a:solidFill>
                  <a:srgbClr val="003399"/>
                </a:solidFill>
                <a:latin typeface="Book Antiqua" pitchFamily="18" charset="0"/>
                <a:cs typeface="Nikosh" pitchFamily="2" charset="0"/>
              </a:rPr>
              <a:t>, </a:t>
            </a:r>
            <a:endParaRPr lang="en-US" sz="2800" b="1" dirty="0" smtClean="0">
              <a:solidFill>
                <a:srgbClr val="003399"/>
              </a:solidFill>
              <a:latin typeface="Book Antiqua" pitchFamily="18" charset="0"/>
              <a:cs typeface="Nikosh" pitchFamily="2" charset="0"/>
            </a:endParaRPr>
          </a:p>
          <a:p>
            <a:pPr algn="just"/>
            <a:r>
              <a:rPr lang="en-US" sz="2800" b="1" dirty="0" err="1" smtClean="0">
                <a:solidFill>
                  <a:srgbClr val="003399"/>
                </a:solidFill>
                <a:latin typeface="Book Antiqua" pitchFamily="18" charset="0"/>
                <a:cs typeface="Nikosh" pitchFamily="2" charset="0"/>
              </a:rPr>
              <a:t>Urmila</a:t>
            </a:r>
            <a:r>
              <a:rPr lang="en-US" sz="2800" b="1" dirty="0" smtClean="0">
                <a:solidFill>
                  <a:srgbClr val="003399"/>
                </a:solidFill>
                <a:latin typeface="Book Antiqua" pitchFamily="18" charset="0"/>
                <a:cs typeface="Nikosh" pitchFamily="2" charset="0"/>
              </a:rPr>
              <a:t> </a:t>
            </a:r>
            <a:r>
              <a:rPr lang="en-US" sz="2800" b="1" dirty="0" err="1">
                <a:solidFill>
                  <a:srgbClr val="003399"/>
                </a:solidFill>
                <a:latin typeface="Book Antiqua" pitchFamily="18" charset="0"/>
                <a:cs typeface="Nikosh" pitchFamily="2" charset="0"/>
              </a:rPr>
              <a:t>Khaled</a:t>
            </a:r>
            <a:r>
              <a:rPr lang="en-US" sz="2800" b="1" dirty="0">
                <a:solidFill>
                  <a:srgbClr val="003399"/>
                </a:solidFill>
                <a:latin typeface="Book Antiqua" pitchFamily="18" charset="0"/>
                <a:cs typeface="Nikosh" pitchFamily="2" charset="0"/>
              </a:rPr>
              <a:t> </a:t>
            </a:r>
            <a:r>
              <a:rPr lang="en-US" sz="2800" b="1" dirty="0" smtClean="0">
                <a:solidFill>
                  <a:srgbClr val="003399"/>
                </a:solidFill>
                <a:latin typeface="Book Antiqua" pitchFamily="18" charset="0"/>
                <a:cs typeface="Nikosh" pitchFamily="2" charset="0"/>
              </a:rPr>
              <a:t>Asst. Prof, TTC, Dhaka. </a:t>
            </a:r>
          </a:p>
          <a:p>
            <a:pPr algn="just"/>
            <a:r>
              <a:rPr lang="en-US" sz="2800" b="1" dirty="0" smtClean="0">
                <a:solidFill>
                  <a:srgbClr val="003399"/>
                </a:solidFill>
                <a:latin typeface="Book Antiqua" pitchFamily="18" charset="0"/>
                <a:cs typeface="Nikosh" pitchFamily="2" charset="0"/>
              </a:rPr>
              <a:t>Their </a:t>
            </a:r>
            <a:r>
              <a:rPr lang="en-US" sz="2800" b="1" dirty="0">
                <a:solidFill>
                  <a:srgbClr val="003399"/>
                </a:solidFill>
                <a:latin typeface="Book Antiqua" pitchFamily="18" charset="0"/>
                <a:cs typeface="Nikosh" pitchFamily="2" charset="0"/>
              </a:rPr>
              <a:t>direction, valuable suggestions and intensive supervision have enriched the model contents.</a:t>
            </a:r>
          </a:p>
        </p:txBody>
      </p:sp>
    </p:spTree>
    <p:extLst>
      <p:ext uri="{BB962C8B-B14F-4D97-AF65-F5344CB8AC3E}">
        <p14:creationId xmlns:p14="http://schemas.microsoft.com/office/powerpoint/2010/main" val="8008973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94" r="1404" b="3076"/>
          <a:stretch/>
        </p:blipFill>
        <p:spPr bwMode="auto">
          <a:xfrm>
            <a:off x="-228600" y="27432"/>
            <a:ext cx="9372600" cy="683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990600"/>
            <a:ext cx="5505033" cy="341632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Welcome</a:t>
            </a:r>
          </a:p>
          <a:p>
            <a:pPr algn="ct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To </a:t>
            </a:r>
          </a:p>
          <a:p>
            <a:pPr algn="ct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My</a:t>
            </a:r>
          </a:p>
          <a:p>
            <a:pPr algn="ct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grammar class</a:t>
            </a:r>
            <a:endParaRPr lang="en-US" sz="5400" b="1" cap="all" spc="0"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0439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894" y="1371600"/>
            <a:ext cx="3149677" cy="1981200"/>
          </a:xfrm>
          <a:prstGeom prst="rect">
            <a:avLst/>
          </a:prstGeom>
          <a:ln w="57150">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5" y="1371600"/>
            <a:ext cx="2974705" cy="1981200"/>
          </a:xfrm>
          <a:prstGeom prst="rect">
            <a:avLst/>
          </a:prstGeom>
          <a:ln w="57150">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7572" y="1371600"/>
            <a:ext cx="2974705" cy="1981200"/>
          </a:xfrm>
          <a:prstGeom prst="rect">
            <a:avLst/>
          </a:prstGeom>
          <a:ln w="57150">
            <a:solidFill>
              <a:srgbClr val="0070C0"/>
            </a:solidFill>
          </a:ln>
        </p:spPr>
      </p:pic>
      <p:sp>
        <p:nvSpPr>
          <p:cNvPr id="7" name="TextBox 6"/>
          <p:cNvSpPr txBox="1"/>
          <p:nvPr/>
        </p:nvSpPr>
        <p:spPr>
          <a:xfrm>
            <a:off x="304800" y="304800"/>
            <a:ext cx="486383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What do you see in the pictures?</a:t>
            </a:r>
            <a:endParaRPr lang="en-US" sz="2800" dirty="0">
              <a:latin typeface="Times New Roman" pitchFamily="18" charset="0"/>
              <a:cs typeface="Times New Roman" pitchFamily="18" charset="0"/>
            </a:endParaRPr>
          </a:p>
        </p:txBody>
      </p:sp>
      <p:sp>
        <p:nvSpPr>
          <p:cNvPr id="9" name="Rectangle 8"/>
          <p:cNvSpPr/>
          <p:nvPr/>
        </p:nvSpPr>
        <p:spPr>
          <a:xfrm>
            <a:off x="36095" y="1371600"/>
            <a:ext cx="2971800" cy="1981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095" y="4846239"/>
            <a:ext cx="3007555"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If you want to  cross a river</a:t>
            </a:r>
            <a:endParaRPr lang="en-US" sz="2000" dirty="0">
              <a:latin typeface="Times New Roman" pitchFamily="18" charset="0"/>
              <a:cs typeface="Times New Roman" pitchFamily="18" charset="0"/>
            </a:endParaRPr>
          </a:p>
        </p:txBody>
      </p:sp>
      <p:sp>
        <p:nvSpPr>
          <p:cNvPr id="11" name="TextBox 10"/>
          <p:cNvSpPr txBox="1"/>
          <p:nvPr/>
        </p:nvSpPr>
        <p:spPr>
          <a:xfrm>
            <a:off x="6346788" y="4832212"/>
            <a:ext cx="2803074"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you need to use a bridge.</a:t>
            </a:r>
            <a:endParaRPr lang="en-US" sz="2000" dirty="0">
              <a:latin typeface="Times New Roman" pitchFamily="18" charset="0"/>
              <a:cs typeface="Times New Roman" pitchFamily="18" charset="0"/>
            </a:endParaRPr>
          </a:p>
        </p:txBody>
      </p:sp>
      <p:sp>
        <p:nvSpPr>
          <p:cNvPr id="12" name="TextBox 11"/>
          <p:cNvSpPr txBox="1"/>
          <p:nvPr/>
        </p:nvSpPr>
        <p:spPr>
          <a:xfrm>
            <a:off x="2743568" y="4677489"/>
            <a:ext cx="300082" cy="646331"/>
          </a:xfrm>
          <a:prstGeom prst="rect">
            <a:avLst/>
          </a:prstGeom>
          <a:noFill/>
        </p:spPr>
        <p:txBody>
          <a:bodyPr wrap="none" rtlCol="0">
            <a:spAutoFit/>
          </a:bodyPr>
          <a:lstStyle/>
          <a:p>
            <a:r>
              <a:rPr lang="en-US" sz="3600" dirty="0" smtClean="0"/>
              <a:t>,</a:t>
            </a:r>
            <a:endParaRPr lang="en-US" sz="3600" dirty="0"/>
          </a:p>
        </p:txBody>
      </p:sp>
      <p:sp>
        <p:nvSpPr>
          <p:cNvPr id="13" name="Oval 12"/>
          <p:cNvSpPr/>
          <p:nvPr/>
        </p:nvSpPr>
        <p:spPr>
          <a:xfrm>
            <a:off x="0" y="4832212"/>
            <a:ext cx="304800" cy="3684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305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1"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grpId="0" nodeType="clickEffect">
                                  <p:stCondLst>
                                    <p:cond delay="0"/>
                                  </p:stCondLst>
                                  <p:childTnLst>
                                    <p:animMotion origin="layout" path="M -0.1467 0.00185 L -0.38003 0.00185 " pathEditMode="relative" rAng="0" ptsTypes="AA">
                                      <p:cBhvr>
                                        <p:cTn id="40" dur="2000" fill="hold"/>
                                        <p:tgtEl>
                                          <p:spTgt spid="11"/>
                                        </p:tgtEl>
                                        <p:attrNameLst>
                                          <p:attrName>ppt_x</p:attrName>
                                          <p:attrName>ppt_y</p:attrName>
                                        </p:attrNameLst>
                                      </p:cBhvr>
                                      <p:rCtr x="-11667" y="0"/>
                                    </p:animMotion>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allAtOnce"/>
      <p:bldP spid="11" grpId="0"/>
      <p:bldP spid="11" grpId="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14400"/>
            <a:ext cx="5867400" cy="4303759"/>
          </a:xfrm>
          <a:prstGeom prst="rect">
            <a:avLst/>
          </a:prstGeom>
        </p:spPr>
      </p:pic>
      <p:sp>
        <p:nvSpPr>
          <p:cNvPr id="3" name="Rectangle 2"/>
          <p:cNvSpPr/>
          <p:nvPr/>
        </p:nvSpPr>
        <p:spPr>
          <a:xfrm>
            <a:off x="132004" y="37962"/>
            <a:ext cx="905671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TODAY’S                              TOPIC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996019" y="5110926"/>
            <a:ext cx="7252049"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SENTENCE CONNECTORS</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(LINKERS)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6808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104" y="228600"/>
            <a:ext cx="665579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 outcomes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20053" y="1828800"/>
            <a:ext cx="9123947" cy="3323987"/>
          </a:xfrm>
          <a:prstGeom prst="rect">
            <a:avLst/>
          </a:prstGeom>
          <a:noFill/>
        </p:spPr>
        <p:txBody>
          <a:bodyPr wrap="square" rtlCol="0">
            <a:spAutoFit/>
          </a:bodyPr>
          <a:lstStyle/>
          <a:p>
            <a:r>
              <a:rPr lang="en-US" sz="3200" dirty="0" smtClean="0">
                <a:latin typeface="Times New Roman" pitchFamily="18" charset="0"/>
                <a:cs typeface="Times New Roman" pitchFamily="18" charset="0"/>
              </a:rPr>
              <a:t>By the end of the lesson the learners will be able to</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*make sentences using sentence connectors ( linkers)</a:t>
            </a:r>
          </a:p>
          <a:p>
            <a:r>
              <a:rPr lang="en-US" sz="3200" dirty="0" smtClean="0">
                <a:latin typeface="Times New Roman" pitchFamily="18" charset="0"/>
                <a:cs typeface="Times New Roman" pitchFamily="18" charset="0"/>
              </a:rPr>
              <a:t>*use sentence connectors in a passage listening to a text.</a:t>
            </a:r>
          </a:p>
          <a:p>
            <a:r>
              <a:rPr lang="en-US" sz="3200" dirty="0" smtClean="0">
                <a:latin typeface="Times New Roman" pitchFamily="18" charset="0"/>
                <a:cs typeface="Times New Roman" pitchFamily="18" charset="0"/>
              </a:rPr>
              <a:t>* develop a paragraph using sentence connectors.</a:t>
            </a:r>
          </a:p>
          <a:p>
            <a:pPr marL="285750" indent="-285750">
              <a:buFont typeface="Arial" charset="0"/>
              <a:buChar char="•"/>
            </a:pPr>
            <a:endParaRPr lang="en-US" dirty="0"/>
          </a:p>
        </p:txBody>
      </p:sp>
    </p:spTree>
    <p:extLst>
      <p:ext uri="{BB962C8B-B14F-4D97-AF65-F5344CB8AC3E}">
        <p14:creationId xmlns:p14="http://schemas.microsoft.com/office/powerpoint/2010/main" val="402955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3923222"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210" y="425116"/>
            <a:ext cx="3733800" cy="4343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Rectangle 4"/>
          <p:cNvSpPr/>
          <p:nvPr/>
        </p:nvSpPr>
        <p:spPr>
          <a:xfrm>
            <a:off x="152400" y="5297269"/>
            <a:ext cx="9144000" cy="646331"/>
          </a:xfrm>
          <a:prstGeom prst="rect">
            <a:avLst/>
          </a:prstGeom>
          <a:noFill/>
        </p:spPr>
        <p:txBody>
          <a:bodyPr wrap="square" lIns="91440" tIns="45720" rIns="91440" bIns="45720">
            <a:spAutoFit/>
          </a:bodyPr>
          <a:lstStyle/>
          <a:p>
            <a:pPr algn="ctr"/>
            <a:r>
              <a:rPr lang="en-US" sz="3600" b="1" u="sng"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ea typeface="MS Mincho" pitchFamily="49" charset="-128"/>
                <a:cs typeface="Times New Roman" pitchFamily="18" charset="0"/>
              </a:rPr>
              <a:t>When</a:t>
            </a:r>
            <a:r>
              <a:rPr lang="en-US" sz="3600" b="1" cap="none" spc="0" dirty="0" smtClean="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rPr>
              <a:t> it is spring , </a:t>
            </a:r>
            <a:r>
              <a:rPr lang="en-US" sz="3600" b="1" cap="none" spc="0" dirty="0" err="1" smtClean="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rPr>
              <a:t>colourful</a:t>
            </a:r>
            <a:r>
              <a:rPr lang="en-US" sz="3600" b="1" cap="none" spc="0" dirty="0" smtClean="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rPr>
              <a:t> flowers bloom.</a:t>
            </a:r>
            <a:endParaRPr lang="en-US" sz="3600" b="1" cap="none" spc="0"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127956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5185" r="71637" b="18499"/>
          <a:stretch/>
        </p:blipFill>
        <p:spPr>
          <a:xfrm>
            <a:off x="102150" y="2097505"/>
            <a:ext cx="4303295" cy="4724400"/>
          </a:xfrm>
          <a:prstGeom prst="rect">
            <a:avLst/>
          </a:prstGeom>
        </p:spPr>
      </p:pic>
      <p:pic>
        <p:nvPicPr>
          <p:cNvPr id="3074" name="Picture 2" descr="http://funnypicturesimages.com/images/image/children-carto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345"/>
          <a:stretch/>
        </p:blipFill>
        <p:spPr bwMode="auto">
          <a:xfrm>
            <a:off x="6152147" y="2454442"/>
            <a:ext cx="2986059" cy="41388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rot="3097641">
            <a:off x="3294807" y="350920"/>
            <a:ext cx="1376285" cy="28504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rgbClr val="FF0000"/>
                </a:solidFill>
                <a:latin typeface="Times New Roman" pitchFamily="18" charset="0"/>
                <a:cs typeface="Times New Roman" pitchFamily="18" charset="0"/>
              </a:rPr>
              <a:t>. In addition to </a:t>
            </a:r>
            <a:r>
              <a:rPr lang="en-US" sz="2000" b="1" dirty="0">
                <a:latin typeface="Times New Roman" pitchFamily="18" charset="0"/>
                <a:cs typeface="Times New Roman" pitchFamily="18" charset="0"/>
              </a:rPr>
              <a:t>, you  have lost the former one.</a:t>
            </a:r>
          </a:p>
        </p:txBody>
      </p:sp>
      <p:sp>
        <p:nvSpPr>
          <p:cNvPr id="5" name="Oval Callout 4"/>
          <p:cNvSpPr/>
          <p:nvPr/>
        </p:nvSpPr>
        <p:spPr>
          <a:xfrm rot="2183650">
            <a:off x="4001813" y="1202031"/>
            <a:ext cx="2283374" cy="39967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Are you okay ? I am deeply concerned about you. You have been depressed since you missed the new job  interview.</a:t>
            </a:r>
          </a:p>
        </p:txBody>
      </p:sp>
    </p:spTree>
    <p:extLst>
      <p:ext uri="{BB962C8B-B14F-4D97-AF65-F5344CB8AC3E}">
        <p14:creationId xmlns:p14="http://schemas.microsoft.com/office/powerpoint/2010/main" val="1778559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sphotos-f-a.akamaihd.net/hphotos-ak-xtf1/v/t1.0-9/10492455_1429649627318827_328011249767869099_n.jpg?oh=40ff302fb999cfdd2dce4b34b508d11c&amp;oe=559DDEF8&amp;__gda__=1436201379_e40506ef2dcb16b2ee623c70a75c4826"/>
          <p:cNvPicPr>
            <a:picLocks noChangeAspect="1" noChangeArrowheads="1"/>
          </p:cNvPicPr>
          <p:nvPr/>
        </p:nvPicPr>
        <p:blipFill rotWithShape="1">
          <a:blip r:embed="rId3">
            <a:extLst>
              <a:ext uri="{28A0092B-C50C-407E-A947-70E740481C1C}">
                <a14:useLocalDpi xmlns:a14="http://schemas.microsoft.com/office/drawing/2010/main" val="0"/>
              </a:ext>
            </a:extLst>
          </a:blip>
          <a:srcRect t="27342"/>
          <a:stretch/>
        </p:blipFill>
        <p:spPr bwMode="auto">
          <a:xfrm>
            <a:off x="1788695" y="304800"/>
            <a:ext cx="51816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256226"/>
            <a:ext cx="497591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launch was over crowded </a:t>
            </a:r>
            <a:r>
              <a:rPr lang="en-US" sz="28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TextBox 2"/>
          <p:cNvSpPr txBox="1"/>
          <p:nvPr/>
        </p:nvSpPr>
        <p:spPr>
          <a:xfrm>
            <a:off x="5022518" y="5194671"/>
            <a:ext cx="3895554" cy="584775"/>
          </a:xfrm>
          <a:prstGeom prst="rect">
            <a:avLst/>
          </a:prstGeom>
          <a:noFill/>
        </p:spPr>
        <p:txBody>
          <a:bodyPr wrap="none" rtlCol="0">
            <a:spAutoFit/>
          </a:bodyPr>
          <a:lstStyle/>
          <a:p>
            <a:r>
              <a:rPr lang="en-US" sz="2800" b="1" u="sng" dirty="0" smtClean="0">
                <a:solidFill>
                  <a:srgbClr val="FF0000"/>
                </a:solidFill>
                <a:latin typeface="Times New Roman" pitchFamily="18" charset="0"/>
                <a:cs typeface="Times New Roman" pitchFamily="18" charset="0"/>
              </a:rPr>
              <a:t>As a result</a:t>
            </a:r>
            <a:r>
              <a:rPr lang="en-US" sz="2800" b="1" dirty="0" smtClean="0">
                <a:latin typeface="Times New Roman" pitchFamily="18" charset="0"/>
                <a:cs typeface="Times New Roman" pitchFamily="18" charset="0"/>
              </a:rPr>
              <a:t>, it may sink</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99121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2000"/>
                                  </p:stCondLst>
                                  <p:childTnLst>
                                    <p:animMotion origin="layout" path="M 0 -4.44444E-6 L -0.01667 0.45 " pathEditMode="relative" rAng="0" ptsTypes="AA">
                                      <p:cBhvr>
                                        <p:cTn id="17" dur="3000" fill="hold"/>
                                        <p:tgtEl>
                                          <p:spTgt spid="4"/>
                                        </p:tgtEl>
                                        <p:attrNameLst>
                                          <p:attrName>ppt_x</p:attrName>
                                          <p:attrName>ppt_y</p:attrName>
                                        </p:attrNameLst>
                                      </p:cBhvr>
                                      <p:rCtr x="-833" y="22500"/>
                                    </p:animMotion>
                                  </p:childTnLst>
                                </p:cTn>
                              </p:par>
                              <p:par>
                                <p:cTn id="18" presetID="53" presetClass="entr" presetSubtype="16" fill="hold" grpId="0" nodeType="withEffect">
                                  <p:stCondLst>
                                    <p:cond delay="20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763</Words>
  <Application>Microsoft Office PowerPoint</Application>
  <PresentationFormat>On-screen Show (4:3)</PresentationFormat>
  <Paragraphs>72</Paragraphs>
  <Slides>20</Slides>
  <Notes>9</Notes>
  <HiddenSlides>1</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77</cp:revision>
  <dcterms:created xsi:type="dcterms:W3CDTF">2006-08-16T00:00:00Z</dcterms:created>
  <dcterms:modified xsi:type="dcterms:W3CDTF">2015-06-22T20:45:30Z</dcterms:modified>
</cp:coreProperties>
</file>